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20" r:id="rId2"/>
    <p:sldMasterId id="2147483744" r:id="rId3"/>
  </p:sldMasterIdLst>
  <p:notesMasterIdLst>
    <p:notesMasterId r:id="rId16"/>
  </p:notesMasterIdLst>
  <p:handoutMasterIdLst>
    <p:handoutMasterId r:id="rId17"/>
  </p:handoutMasterIdLst>
  <p:sldIdLst>
    <p:sldId id="410" r:id="rId4"/>
    <p:sldId id="460" r:id="rId5"/>
    <p:sldId id="461" r:id="rId6"/>
    <p:sldId id="462" r:id="rId7"/>
    <p:sldId id="463" r:id="rId8"/>
    <p:sldId id="464" r:id="rId9"/>
    <p:sldId id="465" r:id="rId10"/>
    <p:sldId id="466" r:id="rId11"/>
    <p:sldId id="467" r:id="rId12"/>
    <p:sldId id="468" r:id="rId13"/>
    <p:sldId id="469" r:id="rId14"/>
    <p:sldId id="301" r:id="rId15"/>
  </p:sldIdLst>
  <p:sldSz cx="9144000" cy="6858000" type="screen4x3"/>
  <p:notesSz cx="9866313" cy="6735763"/>
  <p:defaultTextStyle>
    <a:defPPr>
      <a:defRPr lang="ru-RU"/>
    </a:defPPr>
    <a:lvl1pPr marL="0" algn="l" defTabSz="9143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66" algn="l" defTabSz="9143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33" algn="l" defTabSz="9143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98" algn="l" defTabSz="9143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64" algn="l" defTabSz="9143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29" algn="l" defTabSz="9143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95" algn="l" defTabSz="9143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60" algn="l" defTabSz="9143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26" algn="l" defTabSz="9143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F"/>
    <a:srgbClr val="FF0D0D"/>
    <a:srgbClr val="FFFFFF"/>
    <a:srgbClr val="FF0000"/>
    <a:srgbClr val="015685"/>
    <a:srgbClr val="016399"/>
    <a:srgbClr val="051695"/>
    <a:srgbClr val="00339A"/>
    <a:srgbClr val="004EEA"/>
    <a:srgbClr val="F033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3064" autoAdjust="0"/>
    <p:restoredTop sz="97473" autoAdjust="0"/>
  </p:normalViewPr>
  <p:slideViewPr>
    <p:cSldViewPr>
      <p:cViewPr varScale="1">
        <p:scale>
          <a:sx n="115" d="100"/>
          <a:sy n="115" d="100"/>
        </p:scale>
        <p:origin x="720" y="-24"/>
      </p:cViewPr>
      <p:guideLst>
        <p:guide orient="horz" pos="1620"/>
        <p:guide pos="2880"/>
        <p:guide orient="horz" pos="2160"/>
      </p:guideLst>
    </p:cSldViewPr>
  </p:slideViewPr>
  <p:outlineViewPr>
    <p:cViewPr>
      <p:scale>
        <a:sx n="33" d="100"/>
        <a:sy n="33" d="100"/>
      </p:scale>
      <p:origin x="0" y="1676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276478" cy="337871"/>
          </a:xfrm>
          <a:prstGeom prst="rect">
            <a:avLst/>
          </a:prstGeom>
        </p:spPr>
        <p:txBody>
          <a:bodyPr vert="horz" lIns="91056" tIns="45528" rIns="91056" bIns="45528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87532" y="1"/>
            <a:ext cx="4276478" cy="337871"/>
          </a:xfrm>
          <a:prstGeom prst="rect">
            <a:avLst/>
          </a:prstGeom>
        </p:spPr>
        <p:txBody>
          <a:bodyPr vert="horz" lIns="91056" tIns="45528" rIns="91056" bIns="45528" rtlCol="0"/>
          <a:lstStyle>
            <a:lvl1pPr algn="r">
              <a:defRPr sz="1200"/>
            </a:lvl1pPr>
          </a:lstStyle>
          <a:p>
            <a:fld id="{1F67EFA3-D776-4DD2-8519-3EC04B90ACAB}" type="datetimeFigureOut">
              <a:rPr lang="ru-RU" smtClean="0"/>
              <a:t>27.09.2017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397892"/>
            <a:ext cx="4276478" cy="337871"/>
          </a:xfrm>
          <a:prstGeom prst="rect">
            <a:avLst/>
          </a:prstGeom>
        </p:spPr>
        <p:txBody>
          <a:bodyPr vert="horz" lIns="91056" tIns="45528" rIns="91056" bIns="45528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87532" y="6397892"/>
            <a:ext cx="4276478" cy="337871"/>
          </a:xfrm>
          <a:prstGeom prst="rect">
            <a:avLst/>
          </a:prstGeom>
        </p:spPr>
        <p:txBody>
          <a:bodyPr vert="horz" lIns="91056" tIns="45528" rIns="91056" bIns="45528" rtlCol="0" anchor="b"/>
          <a:lstStyle>
            <a:lvl1pPr algn="r">
              <a:defRPr sz="1200"/>
            </a:lvl1pPr>
          </a:lstStyle>
          <a:p>
            <a:fld id="{B75F6807-3856-4C18-A561-5443B104722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52170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6407" cy="336627"/>
          </a:xfrm>
          <a:prstGeom prst="rect">
            <a:avLst/>
          </a:prstGeom>
        </p:spPr>
        <p:txBody>
          <a:bodyPr vert="horz" lIns="91056" tIns="45528" rIns="91056" bIns="45528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591" y="0"/>
            <a:ext cx="4276407" cy="336627"/>
          </a:xfrm>
          <a:prstGeom prst="rect">
            <a:avLst/>
          </a:prstGeom>
        </p:spPr>
        <p:txBody>
          <a:bodyPr vert="horz" lIns="91056" tIns="45528" rIns="91056" bIns="45528" rtlCol="0"/>
          <a:lstStyle>
            <a:lvl1pPr algn="r">
              <a:defRPr sz="1200"/>
            </a:lvl1pPr>
          </a:lstStyle>
          <a:p>
            <a:fld id="{A43F3D2B-2218-4F1D-AC77-FD06A40007C3}" type="datetimeFigureOut">
              <a:rPr lang="ru-RU" smtClean="0"/>
              <a:t>27.09.2017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49613" y="504825"/>
            <a:ext cx="3367087" cy="25257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56" tIns="45528" rIns="91056" bIns="4552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865" y="3199570"/>
            <a:ext cx="7892588" cy="3030716"/>
          </a:xfrm>
          <a:prstGeom prst="rect">
            <a:avLst/>
          </a:prstGeom>
        </p:spPr>
        <p:txBody>
          <a:bodyPr vert="horz" lIns="91056" tIns="45528" rIns="91056" bIns="4552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8062"/>
            <a:ext cx="4276407" cy="336626"/>
          </a:xfrm>
          <a:prstGeom prst="rect">
            <a:avLst/>
          </a:prstGeom>
        </p:spPr>
        <p:txBody>
          <a:bodyPr vert="horz" lIns="91056" tIns="45528" rIns="91056" bIns="45528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591" y="6398062"/>
            <a:ext cx="4276407" cy="336626"/>
          </a:xfrm>
          <a:prstGeom prst="rect">
            <a:avLst/>
          </a:prstGeom>
        </p:spPr>
        <p:txBody>
          <a:bodyPr vert="horz" lIns="91056" tIns="45528" rIns="91056" bIns="45528" rtlCol="0" anchor="b"/>
          <a:lstStyle>
            <a:lvl1pPr algn="r">
              <a:defRPr sz="1200"/>
            </a:lvl1pPr>
          </a:lstStyle>
          <a:p>
            <a:fld id="{7845D624-52A5-4C9C-99F1-0619D888636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0264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3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66" algn="l" defTabSz="91433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33" algn="l" defTabSz="91433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98" algn="l" defTabSz="91433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64" algn="l" defTabSz="91433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29" algn="l" defTabSz="91433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95" algn="l" defTabSz="91433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60" algn="l" defTabSz="91433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26" algn="l" defTabSz="91433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7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3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1FC86-176D-4396-9BF8-E5A3E22283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27.09.2017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BB762-B1AB-4EEB-BD0C-FB3994DBA9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66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1FC86-176D-4396-9BF8-E5A3E22283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27.09.2017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BB762-B1AB-4EEB-BD0C-FB3994DBA9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834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1FC86-176D-4396-9BF8-E5A3E22283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27.09.2017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BB762-B1AB-4EEB-BD0C-FB3994DBA9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56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40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0B57-CD9F-456A-AF4F-492930D2AD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27.09.2017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3237-BA9E-4AD4-947D-3717A5D91D1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0153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0B57-CD9F-456A-AF4F-492930D2AD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27.09.2017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3237-BA9E-4AD4-947D-3717A5D91D1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8160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709743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4589465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2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7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4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0B57-CD9F-456A-AF4F-492930D2AD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27.09.2017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3237-BA9E-4AD4-947D-3717A5D91D1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3188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4"/>
            <a:ext cx="3886200" cy="435133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4"/>
            <a:ext cx="3886200" cy="435133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0B57-CD9F-456A-AF4F-492930D2AD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27.09.2017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3237-BA9E-4AD4-947D-3717A5D91D1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9280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40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40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0B57-CD9F-456A-AF4F-492930D2AD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27.09.2017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3237-BA9E-4AD4-947D-3717A5D91D1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5993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0B57-CD9F-456A-AF4F-492930D2AD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27.09.2017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3237-BA9E-4AD4-947D-3717A5D91D1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5621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0B57-CD9F-456A-AF4F-492930D2AD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27.09.2017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3237-BA9E-4AD4-947D-3717A5D91D1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8401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7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2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100"/>
            </a:lvl2pPr>
            <a:lvl3pPr marL="685749" indent="0">
              <a:buNone/>
              <a:defRPr sz="900"/>
            </a:lvl3pPr>
            <a:lvl4pPr marL="1028624" indent="0">
              <a:buNone/>
              <a:defRPr sz="800"/>
            </a:lvl4pPr>
            <a:lvl5pPr marL="1371498" indent="0">
              <a:buNone/>
              <a:defRPr sz="800"/>
            </a:lvl5pPr>
            <a:lvl6pPr marL="1714373" indent="0">
              <a:buNone/>
              <a:defRPr sz="800"/>
            </a:lvl6pPr>
            <a:lvl7pPr marL="2057246" indent="0">
              <a:buNone/>
              <a:defRPr sz="800"/>
            </a:lvl7pPr>
            <a:lvl8pPr marL="2400120" indent="0">
              <a:buNone/>
              <a:defRPr sz="800"/>
            </a:lvl8pPr>
            <a:lvl9pPr marL="2742995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0B57-CD9F-456A-AF4F-492930D2AD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27.09.2017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3237-BA9E-4AD4-947D-3717A5D91D1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6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1FC86-176D-4396-9BF8-E5A3E22283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27.09.2017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BB762-B1AB-4EEB-BD0C-FB3994DBA9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2517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7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875" indent="0">
              <a:buNone/>
              <a:defRPr sz="2100"/>
            </a:lvl2pPr>
            <a:lvl3pPr marL="685749" indent="0">
              <a:buNone/>
              <a:defRPr sz="1800"/>
            </a:lvl3pPr>
            <a:lvl4pPr marL="1028624" indent="0">
              <a:buNone/>
              <a:defRPr sz="1500"/>
            </a:lvl4pPr>
            <a:lvl5pPr marL="1371498" indent="0">
              <a:buNone/>
              <a:defRPr sz="1500"/>
            </a:lvl5pPr>
            <a:lvl6pPr marL="1714373" indent="0">
              <a:buNone/>
              <a:defRPr sz="1500"/>
            </a:lvl6pPr>
            <a:lvl7pPr marL="2057246" indent="0">
              <a:buNone/>
              <a:defRPr sz="1500"/>
            </a:lvl7pPr>
            <a:lvl8pPr marL="2400120" indent="0">
              <a:buNone/>
              <a:defRPr sz="1500"/>
            </a:lvl8pPr>
            <a:lvl9pPr marL="2742995" indent="0">
              <a:buNone/>
              <a:defRPr sz="1500"/>
            </a:lvl9pPr>
          </a:lstStyle>
          <a:p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2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100"/>
            </a:lvl2pPr>
            <a:lvl3pPr marL="685749" indent="0">
              <a:buNone/>
              <a:defRPr sz="900"/>
            </a:lvl3pPr>
            <a:lvl4pPr marL="1028624" indent="0">
              <a:buNone/>
              <a:defRPr sz="800"/>
            </a:lvl4pPr>
            <a:lvl5pPr marL="1371498" indent="0">
              <a:buNone/>
              <a:defRPr sz="800"/>
            </a:lvl5pPr>
            <a:lvl6pPr marL="1714373" indent="0">
              <a:buNone/>
              <a:defRPr sz="800"/>
            </a:lvl6pPr>
            <a:lvl7pPr marL="2057246" indent="0">
              <a:buNone/>
              <a:defRPr sz="800"/>
            </a:lvl7pPr>
            <a:lvl8pPr marL="2400120" indent="0">
              <a:buNone/>
              <a:defRPr sz="800"/>
            </a:lvl8pPr>
            <a:lvl9pPr marL="2742995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0B57-CD9F-456A-AF4F-492930D2AD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27.09.2017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3237-BA9E-4AD4-947D-3717A5D91D1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2316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0B57-CD9F-456A-AF4F-492930D2AD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27.09.2017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3237-BA9E-4AD4-947D-3717A5D91D1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5097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4"/>
            <a:ext cx="1971675" cy="581183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3" y="365124"/>
            <a:ext cx="5800725" cy="581183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0B57-CD9F-456A-AF4F-492930D2AD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27.09.2017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3237-BA9E-4AD4-947D-3717A5D91D1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103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40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0B57-CD9F-456A-AF4F-492930D2AD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27.09.2017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3237-BA9E-4AD4-947D-3717A5D91D1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413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0B57-CD9F-456A-AF4F-492930D2AD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27.09.2017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3237-BA9E-4AD4-947D-3717A5D91D1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1965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709743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4589465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2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7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4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0B57-CD9F-456A-AF4F-492930D2AD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27.09.2017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3237-BA9E-4AD4-947D-3717A5D91D1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2397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4"/>
            <a:ext cx="3886200" cy="435133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4"/>
            <a:ext cx="3886200" cy="435133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0B57-CD9F-456A-AF4F-492930D2AD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27.09.2017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3237-BA9E-4AD4-947D-3717A5D91D1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0693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40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40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0B57-CD9F-456A-AF4F-492930D2AD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27.09.2017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3237-BA9E-4AD4-947D-3717A5D91D1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8647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0B57-CD9F-456A-AF4F-492930D2AD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27.09.2017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3237-BA9E-4AD4-947D-3717A5D91D1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7725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0B57-CD9F-456A-AF4F-492930D2AD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27.09.2017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3237-BA9E-4AD4-947D-3717A5D91D1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515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7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7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24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49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373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246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12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299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1FC86-176D-4396-9BF8-E5A3E22283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27.09.2017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BB762-B1AB-4EEB-BD0C-FB3994DBA9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48829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7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2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100"/>
            </a:lvl2pPr>
            <a:lvl3pPr marL="685749" indent="0">
              <a:buNone/>
              <a:defRPr sz="900"/>
            </a:lvl3pPr>
            <a:lvl4pPr marL="1028624" indent="0">
              <a:buNone/>
              <a:defRPr sz="800"/>
            </a:lvl4pPr>
            <a:lvl5pPr marL="1371498" indent="0">
              <a:buNone/>
              <a:defRPr sz="800"/>
            </a:lvl5pPr>
            <a:lvl6pPr marL="1714373" indent="0">
              <a:buNone/>
              <a:defRPr sz="800"/>
            </a:lvl6pPr>
            <a:lvl7pPr marL="2057246" indent="0">
              <a:buNone/>
              <a:defRPr sz="800"/>
            </a:lvl7pPr>
            <a:lvl8pPr marL="2400120" indent="0">
              <a:buNone/>
              <a:defRPr sz="800"/>
            </a:lvl8pPr>
            <a:lvl9pPr marL="2742995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0B57-CD9F-456A-AF4F-492930D2AD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27.09.2017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3237-BA9E-4AD4-947D-3717A5D91D1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2253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7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875" indent="0">
              <a:buNone/>
              <a:defRPr sz="2100"/>
            </a:lvl2pPr>
            <a:lvl3pPr marL="685749" indent="0">
              <a:buNone/>
              <a:defRPr sz="1800"/>
            </a:lvl3pPr>
            <a:lvl4pPr marL="1028624" indent="0">
              <a:buNone/>
              <a:defRPr sz="1500"/>
            </a:lvl4pPr>
            <a:lvl5pPr marL="1371498" indent="0">
              <a:buNone/>
              <a:defRPr sz="1500"/>
            </a:lvl5pPr>
            <a:lvl6pPr marL="1714373" indent="0">
              <a:buNone/>
              <a:defRPr sz="1500"/>
            </a:lvl6pPr>
            <a:lvl7pPr marL="2057246" indent="0">
              <a:buNone/>
              <a:defRPr sz="1500"/>
            </a:lvl7pPr>
            <a:lvl8pPr marL="2400120" indent="0">
              <a:buNone/>
              <a:defRPr sz="1500"/>
            </a:lvl8pPr>
            <a:lvl9pPr marL="2742995" indent="0">
              <a:buNone/>
              <a:defRPr sz="1500"/>
            </a:lvl9pPr>
          </a:lstStyle>
          <a:p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2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100"/>
            </a:lvl2pPr>
            <a:lvl3pPr marL="685749" indent="0">
              <a:buNone/>
              <a:defRPr sz="900"/>
            </a:lvl3pPr>
            <a:lvl4pPr marL="1028624" indent="0">
              <a:buNone/>
              <a:defRPr sz="800"/>
            </a:lvl4pPr>
            <a:lvl5pPr marL="1371498" indent="0">
              <a:buNone/>
              <a:defRPr sz="800"/>
            </a:lvl5pPr>
            <a:lvl6pPr marL="1714373" indent="0">
              <a:buNone/>
              <a:defRPr sz="800"/>
            </a:lvl6pPr>
            <a:lvl7pPr marL="2057246" indent="0">
              <a:buNone/>
              <a:defRPr sz="800"/>
            </a:lvl7pPr>
            <a:lvl8pPr marL="2400120" indent="0">
              <a:buNone/>
              <a:defRPr sz="800"/>
            </a:lvl8pPr>
            <a:lvl9pPr marL="2742995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0B57-CD9F-456A-AF4F-492930D2AD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27.09.2017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3237-BA9E-4AD4-947D-3717A5D91D1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7572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0B57-CD9F-456A-AF4F-492930D2AD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27.09.2017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3237-BA9E-4AD4-947D-3717A5D91D1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5417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4"/>
            <a:ext cx="1971675" cy="581183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3" y="365124"/>
            <a:ext cx="5800725" cy="581183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A0B57-CD9F-456A-AF4F-492930D2AD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27.09.2017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3237-BA9E-4AD4-947D-3717A5D91D1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893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1FC86-176D-4396-9BF8-E5A3E22283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27.09.2017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BB762-B1AB-4EEB-BD0C-FB3994DBA9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363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40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40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1FC86-176D-4396-9BF8-E5A3E22283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27.09.2017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BB762-B1AB-4EEB-BD0C-FB3994DBA9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919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1FC86-176D-4396-9BF8-E5A3E22283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27.09.2017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BB762-B1AB-4EEB-BD0C-FB3994DBA9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906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1FC86-176D-4396-9BF8-E5A3E22283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27.09.2017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BB762-B1AB-4EEB-BD0C-FB3994DBA9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008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63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4"/>
            <a:ext cx="3008313" cy="4691063"/>
          </a:xfrm>
        </p:spPr>
        <p:txBody>
          <a:bodyPr/>
          <a:lstStyle>
            <a:lvl1pPr marL="0" indent="0">
              <a:buNone/>
              <a:defRPr sz="1100"/>
            </a:lvl1pPr>
            <a:lvl2pPr marL="342875" indent="0">
              <a:buNone/>
              <a:defRPr sz="900"/>
            </a:lvl2pPr>
            <a:lvl3pPr marL="685749" indent="0">
              <a:buNone/>
              <a:defRPr sz="800"/>
            </a:lvl3pPr>
            <a:lvl4pPr marL="1028624" indent="0">
              <a:buNone/>
              <a:defRPr sz="700"/>
            </a:lvl4pPr>
            <a:lvl5pPr marL="1371498" indent="0">
              <a:buNone/>
              <a:defRPr sz="700"/>
            </a:lvl5pPr>
            <a:lvl6pPr marL="1714373" indent="0">
              <a:buNone/>
              <a:defRPr sz="700"/>
            </a:lvl6pPr>
            <a:lvl7pPr marL="2057246" indent="0">
              <a:buNone/>
              <a:defRPr sz="700"/>
            </a:lvl7pPr>
            <a:lvl8pPr marL="2400120" indent="0">
              <a:buNone/>
              <a:defRPr sz="700"/>
            </a:lvl8pPr>
            <a:lvl9pPr marL="2742995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1FC86-176D-4396-9BF8-E5A3E22283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27.09.2017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BB762-B1AB-4EEB-BD0C-FB3994DBA9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292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75" indent="0">
              <a:buNone/>
              <a:defRPr sz="2100"/>
            </a:lvl2pPr>
            <a:lvl3pPr marL="685749" indent="0">
              <a:buNone/>
              <a:defRPr sz="1800"/>
            </a:lvl3pPr>
            <a:lvl4pPr marL="1028624" indent="0">
              <a:buNone/>
              <a:defRPr sz="1500"/>
            </a:lvl4pPr>
            <a:lvl5pPr marL="1371498" indent="0">
              <a:buNone/>
              <a:defRPr sz="1500"/>
            </a:lvl5pPr>
            <a:lvl6pPr marL="1714373" indent="0">
              <a:buNone/>
              <a:defRPr sz="1500"/>
            </a:lvl6pPr>
            <a:lvl7pPr marL="2057246" indent="0">
              <a:buNone/>
              <a:defRPr sz="1500"/>
            </a:lvl7pPr>
            <a:lvl8pPr marL="2400120" indent="0">
              <a:buNone/>
              <a:defRPr sz="1500"/>
            </a:lvl8pPr>
            <a:lvl9pPr marL="2742995" indent="0">
              <a:buNone/>
              <a:defRPr sz="15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87"/>
            <a:ext cx="5486400" cy="804863"/>
          </a:xfrm>
        </p:spPr>
        <p:txBody>
          <a:bodyPr/>
          <a:lstStyle>
            <a:lvl1pPr marL="0" indent="0">
              <a:buNone/>
              <a:defRPr sz="1100"/>
            </a:lvl1pPr>
            <a:lvl2pPr marL="342875" indent="0">
              <a:buNone/>
              <a:defRPr sz="900"/>
            </a:lvl2pPr>
            <a:lvl3pPr marL="685749" indent="0">
              <a:buNone/>
              <a:defRPr sz="800"/>
            </a:lvl3pPr>
            <a:lvl4pPr marL="1028624" indent="0">
              <a:buNone/>
              <a:defRPr sz="700"/>
            </a:lvl4pPr>
            <a:lvl5pPr marL="1371498" indent="0">
              <a:buNone/>
              <a:defRPr sz="700"/>
            </a:lvl5pPr>
            <a:lvl6pPr marL="1714373" indent="0">
              <a:buNone/>
              <a:defRPr sz="700"/>
            </a:lvl6pPr>
            <a:lvl7pPr marL="2057246" indent="0">
              <a:buNone/>
              <a:defRPr sz="700"/>
            </a:lvl7pPr>
            <a:lvl8pPr marL="2400120" indent="0">
              <a:buNone/>
              <a:defRPr sz="700"/>
            </a:lvl8pPr>
            <a:lvl9pPr marL="2742995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1FC86-176D-4396-9BF8-E5A3E22283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27.09.2017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BB762-B1AB-4EEB-BD0C-FB3994DBA9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623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68576" tIns="34289" rIns="68576" bIns="34289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68576" tIns="34289" rIns="68576" bIns="3428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49"/>
            <a:fld id="{3811FC86-176D-4396-9BF8-E5A3E22283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749"/>
              <a:t>27.09.2017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49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49"/>
            <a:fld id="{F2DBB762-B1AB-4EEB-BD0C-FB3994DBA9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749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756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49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56" indent="-257156" algn="l" defTabSz="685749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71" indent="-214298" algn="l" defTabSz="685749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86" indent="-171438" algn="l" defTabSz="685749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60" indent="-171438" algn="l" defTabSz="685749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35" indent="-171438" algn="l" defTabSz="685749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09" indent="-171438" algn="l" defTabSz="685749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84" indent="-171438" algn="l" defTabSz="685749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58" indent="-171438" algn="l" defTabSz="685749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33" indent="-171438" algn="l" defTabSz="685749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5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49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24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8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73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46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20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95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68576" tIns="34289" rIns="68576" bIns="34289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4"/>
            <a:ext cx="7886700" cy="4351339"/>
          </a:xfrm>
          <a:prstGeom prst="rect">
            <a:avLst/>
          </a:prstGeom>
        </p:spPr>
        <p:txBody>
          <a:bodyPr vert="horz" lIns="68576" tIns="34289" rIns="68576" bIns="342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49"/>
            <a:fld id="{028A0B57-CD9F-456A-AF4F-492930D2AD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749"/>
              <a:t>27.09.2017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49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49"/>
            <a:fld id="{29443237-BA9E-4AD4-947D-3717A5D91D1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749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447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685749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8" indent="-171438" algn="l" defTabSz="68574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13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86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60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35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09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84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58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33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5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49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24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8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73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46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20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95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68576" tIns="34289" rIns="68576" bIns="34289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4"/>
            <a:ext cx="7886700" cy="4351339"/>
          </a:xfrm>
          <a:prstGeom prst="rect">
            <a:avLst/>
          </a:prstGeom>
        </p:spPr>
        <p:txBody>
          <a:bodyPr vert="horz" lIns="68576" tIns="34289" rIns="68576" bIns="342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49"/>
            <a:fld id="{028A0B57-CD9F-456A-AF4F-492930D2AD4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749"/>
              <a:t>27.09.2017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49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49"/>
            <a:fld id="{29443237-BA9E-4AD4-947D-3717A5D91D1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749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678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685749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8" indent="-171438" algn="l" defTabSz="68574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13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86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60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35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09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84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58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33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5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49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24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8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73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46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20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95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9.jpe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0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7.jpe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8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339" y="3"/>
            <a:ext cx="9175750" cy="69828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-1" y="2280971"/>
            <a:ext cx="9129411" cy="1508069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ctr" defTabSz="685749">
              <a:defRPr/>
            </a:pPr>
            <a:r>
              <a:rPr lang="ru-RU" sz="4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Информационная безопасность детей в медиапространстве</a:t>
            </a:r>
            <a:endParaRPr lang="ru-RU" sz="4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5076056" y="5085283"/>
            <a:ext cx="6048672" cy="201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04" tIns="45702" rIns="91404" bIns="45702"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r>
              <a:rPr lang="ru-RU" sz="2100" b="1" dirty="0" smtClean="0">
                <a:solidFill>
                  <a:srgbClr val="015685"/>
                </a:solidFill>
              </a:rPr>
              <a:t>Поминов Андрей Иванович</a:t>
            </a:r>
            <a:r>
              <a:rPr lang="ru-RU" sz="2100" b="1" dirty="0" smtClean="0">
                <a:solidFill>
                  <a:srgbClr val="015685"/>
                </a:solidFill>
              </a:rPr>
              <a:t>, </a:t>
            </a:r>
            <a:endParaRPr lang="ru-RU" sz="2100" b="1" dirty="0">
              <a:solidFill>
                <a:srgbClr val="015685"/>
              </a:solidFill>
            </a:endParaRPr>
          </a:p>
          <a:p>
            <a:pPr algn="l">
              <a:spcBef>
                <a:spcPts val="0"/>
              </a:spcBef>
              <a:defRPr/>
            </a:pPr>
            <a:r>
              <a:rPr lang="ru-RU" sz="2100" b="1" dirty="0">
                <a:solidFill>
                  <a:srgbClr val="015685"/>
                </a:solidFill>
              </a:rPr>
              <a:t>п</a:t>
            </a:r>
            <a:r>
              <a:rPr lang="ru-RU" sz="2100" b="1" dirty="0" smtClean="0">
                <a:solidFill>
                  <a:srgbClr val="015685"/>
                </a:solidFill>
              </a:rPr>
              <a:t>ервый заместитель </a:t>
            </a:r>
          </a:p>
          <a:p>
            <a:pPr algn="l">
              <a:spcBef>
                <a:spcPts val="0"/>
              </a:spcBef>
              <a:defRPr/>
            </a:pPr>
            <a:r>
              <a:rPr lang="ru-RU" sz="2100" b="1" dirty="0" smtClean="0">
                <a:solidFill>
                  <a:srgbClr val="015685"/>
                </a:solidFill>
              </a:rPr>
              <a:t>министра образования </a:t>
            </a:r>
            <a:r>
              <a:rPr lang="ru-RU" sz="2100" b="1" dirty="0" smtClean="0">
                <a:solidFill>
                  <a:srgbClr val="015685"/>
                </a:solidFill>
              </a:rPr>
              <a:t>и науки </a:t>
            </a:r>
          </a:p>
          <a:p>
            <a:pPr algn="l">
              <a:spcBef>
                <a:spcPts val="0"/>
              </a:spcBef>
              <a:defRPr/>
            </a:pPr>
            <a:r>
              <a:rPr lang="ru-RU" sz="2100" b="1" dirty="0" smtClean="0">
                <a:solidFill>
                  <a:srgbClr val="015685"/>
                </a:solidFill>
              </a:rPr>
              <a:t>Республики Татарстан</a:t>
            </a:r>
            <a:endParaRPr lang="ru-RU" sz="2100" b="1" i="1" dirty="0">
              <a:solidFill>
                <a:srgbClr val="015685"/>
              </a:solidFill>
            </a:endParaRPr>
          </a:p>
        </p:txBody>
      </p:sp>
      <p:pic>
        <p:nvPicPr>
          <p:cNvPr id="6" name="Picture 18" descr="http://abali.ru/wp-content/uploads/2011/09/Coat_of_Arms_of_Tatarstan_ger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985" y="188640"/>
            <a:ext cx="1451095" cy="143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93741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4882" y="-10177983"/>
            <a:ext cx="247750" cy="186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65" y="162621"/>
            <a:ext cx="976559" cy="97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3"/>
          <p:cNvSpPr txBox="1">
            <a:spLocks/>
          </p:cNvSpPr>
          <p:nvPr/>
        </p:nvSpPr>
        <p:spPr>
          <a:xfrm>
            <a:off x="7020272" y="6021288"/>
            <a:ext cx="2133600" cy="365125"/>
          </a:xfrm>
          <a:prstGeom prst="rect">
            <a:avLst/>
          </a:prstGeom>
        </p:spPr>
        <p:txBody>
          <a:bodyPr vert="horz" lIns="91404" tIns="45702" rIns="91404" bIns="45702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 sz="140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ru-RU" sz="14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218" name="Picture 2" descr="http://static.fulledu.ru/news/imageOriginal/0/3947/1492455466-v-sovfede-zayavili-o-sozdanii-osnovy-infrastruktury-obespecheniya-informacionnoy-bezopasnosti-detstv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43"/>
          <a:stretch/>
        </p:blipFill>
        <p:spPr bwMode="auto">
          <a:xfrm>
            <a:off x="251520" y="2497524"/>
            <a:ext cx="3816424" cy="29477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139952" y="2419141"/>
            <a:ext cx="489654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A8246F"/>
                </a:solidFill>
              </a:rPr>
              <a:t>Национальная стратегия действий </a:t>
            </a:r>
            <a:r>
              <a:rPr lang="ru-RU" sz="2000" b="1" dirty="0">
                <a:solidFill>
                  <a:srgbClr val="A8246F"/>
                </a:solidFill>
              </a:rPr>
              <a:t>в интересах детей на 2012 – 2017 годы</a:t>
            </a:r>
            <a:r>
              <a:rPr lang="ru-RU" sz="2000" b="1" dirty="0">
                <a:solidFill>
                  <a:srgbClr val="0070C0"/>
                </a:solidFill>
              </a:rPr>
              <a:t>, </a:t>
            </a:r>
            <a:r>
              <a:rPr lang="ru-RU" sz="2000" b="1" dirty="0" smtClean="0">
                <a:solidFill>
                  <a:srgbClr val="0070C0"/>
                </a:solidFill>
              </a:rPr>
              <a:t>утвержденная Указом </a:t>
            </a:r>
            <a:r>
              <a:rPr lang="ru-RU" sz="2000" b="1" dirty="0">
                <a:solidFill>
                  <a:srgbClr val="0070C0"/>
                </a:solidFill>
              </a:rPr>
              <a:t>Президента Российской Федерации от 1 июня 2012 </a:t>
            </a:r>
            <a:r>
              <a:rPr lang="ru-RU" sz="2000" b="1" dirty="0" smtClean="0">
                <a:solidFill>
                  <a:srgbClr val="0070C0"/>
                </a:solidFill>
              </a:rPr>
              <a:t>года № 761</a:t>
            </a:r>
          </a:p>
          <a:p>
            <a:pPr algn="just"/>
            <a:endParaRPr lang="ru-RU" sz="2000" b="1" dirty="0">
              <a:solidFill>
                <a:srgbClr val="0070C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0070C0"/>
                </a:solidFill>
              </a:rPr>
              <a:t>Федеральный закон от </a:t>
            </a:r>
            <a:r>
              <a:rPr lang="ru-RU" sz="2000" b="1" dirty="0">
                <a:solidFill>
                  <a:srgbClr val="0070C0"/>
                </a:solidFill>
              </a:rPr>
              <a:t>29 декабря 2010 года № 436-ФЗ </a:t>
            </a:r>
            <a:r>
              <a:rPr lang="ru-RU" sz="2000" b="1" dirty="0">
                <a:solidFill>
                  <a:srgbClr val="A8246F"/>
                </a:solidFill>
              </a:rPr>
              <a:t>«О защите детей от информации, причиняющей вред их здоровью и </a:t>
            </a:r>
            <a:r>
              <a:rPr lang="ru-RU" sz="2000" b="1" dirty="0" smtClean="0">
                <a:solidFill>
                  <a:srgbClr val="A8246F"/>
                </a:solidFill>
              </a:rPr>
              <a:t>развитию»</a:t>
            </a:r>
            <a:endParaRPr lang="ru-RU" sz="2000" b="1" dirty="0">
              <a:solidFill>
                <a:srgbClr val="A8246F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96144" y="243805"/>
            <a:ext cx="77403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Информационная безопасность детей – одно из </a:t>
            </a:r>
            <a:r>
              <a:rPr lang="ru-RU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приоритетных направлений </a:t>
            </a:r>
            <a:r>
              <a:rPr lang="ru-RU" sz="2800" b="1" dirty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государственной политики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Российской Федерации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176107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4882" y="-10177983"/>
            <a:ext cx="247750" cy="186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65" y="162621"/>
            <a:ext cx="976559" cy="97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3"/>
          <p:cNvSpPr txBox="1">
            <a:spLocks/>
          </p:cNvSpPr>
          <p:nvPr/>
        </p:nvSpPr>
        <p:spPr>
          <a:xfrm>
            <a:off x="7020272" y="6021288"/>
            <a:ext cx="2133600" cy="365125"/>
          </a:xfrm>
          <a:prstGeom prst="rect">
            <a:avLst/>
          </a:prstGeom>
        </p:spPr>
        <p:txBody>
          <a:bodyPr vert="horz" lIns="91404" tIns="45702" rIns="91404" bIns="45702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 sz="140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ru-RU" sz="14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116632"/>
            <a:ext cx="77403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 мероприятий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(«дорожная карта») по обеспечению информационной безопасности детей в медиапространстве на 2017 – 2019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годы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07904" y="2019612"/>
            <a:ext cx="529208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A8246F"/>
                </a:solidFill>
              </a:rPr>
              <a:t>Основание:</a:t>
            </a:r>
          </a:p>
          <a:p>
            <a:endParaRPr lang="ru-RU" sz="2000" b="1" dirty="0">
              <a:solidFill>
                <a:srgbClr val="0070C0"/>
              </a:solidFill>
            </a:endParaRPr>
          </a:p>
          <a:p>
            <a:r>
              <a:rPr lang="ru-RU" sz="2000" b="1" dirty="0" smtClean="0">
                <a:solidFill>
                  <a:srgbClr val="0070C0"/>
                </a:solidFill>
              </a:rPr>
              <a:t>Распоряжение </a:t>
            </a:r>
            <a:r>
              <a:rPr lang="ru-RU" sz="2000" b="1" dirty="0">
                <a:solidFill>
                  <a:srgbClr val="0070C0"/>
                </a:solidFill>
              </a:rPr>
              <a:t>Кабинета Министров Республики Татарстан от 21.07.2017 № </a:t>
            </a:r>
            <a:r>
              <a:rPr lang="ru-RU" sz="2000" b="1" dirty="0" smtClean="0">
                <a:solidFill>
                  <a:srgbClr val="0070C0"/>
                </a:solidFill>
              </a:rPr>
              <a:t>1739-р</a:t>
            </a:r>
          </a:p>
          <a:p>
            <a:endParaRPr lang="ru-RU" sz="2000" b="1" dirty="0">
              <a:solidFill>
                <a:srgbClr val="0070C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A8246F"/>
                </a:solidFill>
              </a:rPr>
              <a:t>Цель:</a:t>
            </a:r>
          </a:p>
          <a:p>
            <a:pPr algn="just"/>
            <a:endParaRPr lang="ru-RU" sz="2000" b="1" dirty="0" smtClean="0">
              <a:solidFill>
                <a:srgbClr val="0070C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0070C0"/>
                </a:solidFill>
              </a:rPr>
              <a:t>Создание </a:t>
            </a:r>
            <a:r>
              <a:rPr lang="ru-RU" sz="2000" b="1" dirty="0">
                <a:solidFill>
                  <a:srgbClr val="0070C0"/>
                </a:solidFill>
              </a:rPr>
              <a:t>безопасной информационно-образовательной среды для обеспечения, сохранения и укрепления нравственного, физического, психологического и социального здоровья детей и </a:t>
            </a:r>
            <a:r>
              <a:rPr lang="ru-RU" sz="2000" b="1" dirty="0" smtClean="0">
                <a:solidFill>
                  <a:srgbClr val="0070C0"/>
                </a:solidFill>
              </a:rPr>
              <a:t>молодежи</a:t>
            </a:r>
            <a:endParaRPr lang="ru-RU" sz="2000" b="1" dirty="0">
              <a:solidFill>
                <a:srgbClr val="0070C0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118" y="1726803"/>
            <a:ext cx="3506794" cy="4366493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1671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395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-59265"/>
            <a:ext cx="9175750" cy="6982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2852936"/>
            <a:ext cx="9144000" cy="830960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ctr" defTabSz="685749"/>
            <a:r>
              <a:rPr lang="ru-RU" altLang="ru-RU" sz="4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СПАСИБО ЗА ВНИМАНИЕ!</a:t>
            </a:r>
            <a:endParaRPr lang="ru-RU" sz="4800" kern="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0916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4882" y="-10177983"/>
            <a:ext cx="247750" cy="186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3"/>
          <p:cNvSpPr txBox="1">
            <a:spLocks/>
          </p:cNvSpPr>
          <p:nvPr/>
        </p:nvSpPr>
        <p:spPr>
          <a:xfrm>
            <a:off x="7020272" y="6021288"/>
            <a:ext cx="2133600" cy="365125"/>
          </a:xfrm>
          <a:prstGeom prst="rect">
            <a:avLst/>
          </a:prstGeom>
        </p:spPr>
        <p:txBody>
          <a:bodyPr vert="horz" lIns="91404" tIns="45702" rIns="91404" bIns="45702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 sz="140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ru-RU" sz="14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827584" y="216828"/>
            <a:ext cx="7920880" cy="850107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Дети – наиболее </a:t>
            </a:r>
            <a:r>
              <a:rPr lang="ru-RU" sz="3200" b="1" dirty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уязвимая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 </a:t>
            </a:r>
            <a:b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</a:b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категория граждан России</a:t>
            </a:r>
          </a:p>
        </p:txBody>
      </p:sp>
      <p:pic>
        <p:nvPicPr>
          <p:cNvPr id="10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65" y="162621"/>
            <a:ext cx="976559" cy="97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businessidei.com/wp-content/uploads/2013/08/emarketing-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87" y="1051232"/>
            <a:ext cx="6348674" cy="5474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gazeta13.ru/data/photo/030615_021174648940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52" r="7129"/>
          <a:stretch/>
        </p:blipFill>
        <p:spPr bwMode="auto">
          <a:xfrm>
            <a:off x="2699792" y="2420888"/>
            <a:ext cx="3816424" cy="2100062"/>
          </a:xfrm>
          <a:prstGeom prst="ellipse">
            <a:avLst/>
          </a:prstGeom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0971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4882" y="-10177983"/>
            <a:ext cx="247750" cy="186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827584" y="216828"/>
            <a:ext cx="7920880" cy="850107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«Группы смерти» </a:t>
            </a:r>
            <a:br>
              <a:rPr lang="ru-RU" sz="32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</a:b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в социальных сетях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65" y="162621"/>
            <a:ext cx="976559" cy="97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arhivach.org/storage2/6/cb/6cb6fc03ac13977b2138f406873923d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54" y="1982921"/>
            <a:ext cx="6342654" cy="3966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ds04.infourok.ru/uploads/ex/0864/00033cb3-7b7be9a7/hello_html_m25e3cd7d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835942"/>
            <a:ext cx="2455333" cy="4367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3"/>
          <p:cNvSpPr txBox="1">
            <a:spLocks/>
          </p:cNvSpPr>
          <p:nvPr/>
        </p:nvSpPr>
        <p:spPr>
          <a:xfrm>
            <a:off x="7020272" y="6021288"/>
            <a:ext cx="2133600" cy="365125"/>
          </a:xfrm>
          <a:prstGeom prst="rect">
            <a:avLst/>
          </a:prstGeom>
        </p:spPr>
        <p:txBody>
          <a:bodyPr vert="horz" lIns="91404" tIns="45702" rIns="91404" bIns="45702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 sz="140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ru-RU" sz="14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6210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4882" y="-10177983"/>
            <a:ext cx="247750" cy="186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920880" cy="850107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«Незнакомый </a:t>
            </a:r>
            <a:r>
              <a:rPr lang="ru-RU" sz="3200" b="1" dirty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друг»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</a:b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в 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социальных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сетях 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65" y="162621"/>
            <a:ext cx="976559" cy="97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3"/>
          <p:cNvSpPr txBox="1">
            <a:spLocks/>
          </p:cNvSpPr>
          <p:nvPr/>
        </p:nvSpPr>
        <p:spPr>
          <a:xfrm>
            <a:off x="7020272" y="6021288"/>
            <a:ext cx="2133600" cy="365125"/>
          </a:xfrm>
          <a:prstGeom prst="rect">
            <a:avLst/>
          </a:prstGeom>
        </p:spPr>
        <p:txBody>
          <a:bodyPr vert="horz" lIns="91404" tIns="45702" rIns="91404" bIns="45702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 sz="140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ru-RU" sz="14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074" name="Picture 2" descr="http://100city.ru/wp-content/uploads/2017/08/e501812dce58b1d6b07a78c352fdab6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88841"/>
            <a:ext cx="5715000" cy="321945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www.ozgurbolu.com/fotolar/2016/buyuk/kiz-arkadasa-cinsel-istismara-16-yil-istendi-20160616165733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38" t="3870" b="2916"/>
          <a:stretch/>
        </p:blipFill>
        <p:spPr bwMode="auto">
          <a:xfrm>
            <a:off x="5966520" y="1988840"/>
            <a:ext cx="3069704" cy="3219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55533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4882" y="-10177983"/>
            <a:ext cx="247750" cy="186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920880" cy="850107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Кибер-террор 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(кибербуллинг)</a:t>
            </a:r>
          </a:p>
        </p:txBody>
      </p:sp>
      <p:pic>
        <p:nvPicPr>
          <p:cNvPr id="10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65" y="162621"/>
            <a:ext cx="976559" cy="97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3"/>
          <p:cNvSpPr txBox="1">
            <a:spLocks/>
          </p:cNvSpPr>
          <p:nvPr/>
        </p:nvSpPr>
        <p:spPr>
          <a:xfrm>
            <a:off x="7020272" y="6021288"/>
            <a:ext cx="2133600" cy="365125"/>
          </a:xfrm>
          <a:prstGeom prst="rect">
            <a:avLst/>
          </a:prstGeom>
        </p:spPr>
        <p:txBody>
          <a:bodyPr vert="horz" lIns="91404" tIns="45702" rIns="91404" bIns="45702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 sz="140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ru-RU" sz="14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098" name="Picture 2" descr="http://d-russia.ru/wp-content/uploads/2015/03/inf_cyberbullying-v6_ru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8" b="14026"/>
          <a:stretch/>
        </p:blipFill>
        <p:spPr bwMode="auto">
          <a:xfrm>
            <a:off x="-7699" y="1216698"/>
            <a:ext cx="9151699" cy="4660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-65721" y="5733256"/>
            <a:ext cx="9102217" cy="850107"/>
          </a:xfrm>
          <a:prstGeom prst="rect">
            <a:avLst/>
          </a:prstGeom>
        </p:spPr>
        <p:txBody>
          <a:bodyPr vert="horz" lIns="68576" tIns="34289" rIns="68576" bIns="34289" rtlCol="0" anchor="ctr">
            <a:noAutofit/>
          </a:bodyPr>
          <a:lstStyle>
            <a:lvl1pPr algn="l" defTabSz="68574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i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*</a:t>
            </a:r>
            <a:r>
              <a:rPr lang="ru-RU" sz="24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По данным «Лаборатории Касперского» за 2014 год</a:t>
            </a:r>
            <a:endParaRPr lang="ru-RU" sz="24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172400" y="1124744"/>
            <a:ext cx="46519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*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4908290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4882" y="-10177983"/>
            <a:ext cx="247750" cy="186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920880" cy="850107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Кибермошенничество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65" y="162621"/>
            <a:ext cx="976559" cy="97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3"/>
          <p:cNvSpPr txBox="1">
            <a:spLocks/>
          </p:cNvSpPr>
          <p:nvPr/>
        </p:nvSpPr>
        <p:spPr>
          <a:xfrm>
            <a:off x="7020272" y="6021288"/>
            <a:ext cx="2133600" cy="365125"/>
          </a:xfrm>
          <a:prstGeom prst="rect">
            <a:avLst/>
          </a:prstGeom>
        </p:spPr>
        <p:txBody>
          <a:bodyPr vert="horz" lIns="91404" tIns="45702" rIns="91404" bIns="45702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 sz="140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ru-RU" sz="14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122" name="Picture 2" descr="http://dokonline.com/uploads/posts/2016-09/1474866950_tayny.chapman.seti_lzh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51585"/>
            <a:ext cx="4248500" cy="2829543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odnastroka.ru/uploads/posts/2017-04/149258703312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571" y="2322165"/>
            <a:ext cx="4352925" cy="326707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43871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4882" y="-10177983"/>
            <a:ext cx="247750" cy="186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115616" y="476672"/>
            <a:ext cx="7920880" cy="850107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Незаконный 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сбор персональных данных несовершеннолетних и (или)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распространение 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их в открытом доступе</a:t>
            </a:r>
          </a:p>
        </p:txBody>
      </p:sp>
      <p:pic>
        <p:nvPicPr>
          <p:cNvPr id="10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65" y="162621"/>
            <a:ext cx="976559" cy="97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3"/>
          <p:cNvSpPr txBox="1">
            <a:spLocks/>
          </p:cNvSpPr>
          <p:nvPr/>
        </p:nvSpPr>
        <p:spPr>
          <a:xfrm>
            <a:off x="7020272" y="6021288"/>
            <a:ext cx="2133600" cy="365125"/>
          </a:xfrm>
          <a:prstGeom prst="rect">
            <a:avLst/>
          </a:prstGeom>
        </p:spPr>
        <p:txBody>
          <a:bodyPr vert="horz" lIns="91404" tIns="45702" rIns="91404" bIns="45702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 sz="140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ru-RU" sz="14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146" name="Picture 2" descr="http://informys.ru/wp-content/uploads/2017/02/Roskomnadzor-Banki-lidiruyut-p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306493"/>
            <a:ext cx="4247303" cy="316835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cdn-st4.rtr-vesti.ru/vh/pictures/bq/116/063/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9770" y="1988840"/>
            <a:ext cx="3810000" cy="3810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4939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4882" y="-10177983"/>
            <a:ext cx="247750" cy="186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899592" y="116632"/>
            <a:ext cx="7920880" cy="850107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Просмотр 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сайтов для взрослых</a:t>
            </a:r>
          </a:p>
        </p:txBody>
      </p:sp>
      <p:pic>
        <p:nvPicPr>
          <p:cNvPr id="10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65" y="162621"/>
            <a:ext cx="976559" cy="97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3"/>
          <p:cNvSpPr txBox="1">
            <a:spLocks/>
          </p:cNvSpPr>
          <p:nvPr/>
        </p:nvSpPr>
        <p:spPr>
          <a:xfrm>
            <a:off x="7020272" y="6021288"/>
            <a:ext cx="2133600" cy="365125"/>
          </a:xfrm>
          <a:prstGeom prst="rect">
            <a:avLst/>
          </a:prstGeom>
        </p:spPr>
        <p:txBody>
          <a:bodyPr vert="horz" lIns="91404" tIns="45702" rIns="91404" bIns="45702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 sz="140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ru-RU" sz="14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170" name="Picture 2" descr="https://ds02.infourok.ru/uploads/ex/1341/000654d0-a499427f/img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010892"/>
            <a:ext cx="6970731" cy="5228049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37747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4882" y="-10177983"/>
            <a:ext cx="247750" cy="186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65" y="162621"/>
            <a:ext cx="976559" cy="97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3"/>
          <p:cNvSpPr txBox="1">
            <a:spLocks/>
          </p:cNvSpPr>
          <p:nvPr/>
        </p:nvSpPr>
        <p:spPr>
          <a:xfrm>
            <a:off x="7020272" y="6021288"/>
            <a:ext cx="2133600" cy="365125"/>
          </a:xfrm>
          <a:prstGeom prst="rect">
            <a:avLst/>
          </a:prstGeom>
        </p:spPr>
        <p:txBody>
          <a:bodyPr vert="horz" lIns="91404" tIns="45702" rIns="91404" bIns="45702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 sz="140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ru-RU" sz="14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194" name="Picture 2" descr="https://rigelbook.xyz/pictures/94b/94b52d3bd940c06d0913061b691dd389940d3b4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363" y="1505677"/>
            <a:ext cx="2972493" cy="4349363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347864" y="2265253"/>
            <a:ext cx="568863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buClr>
                <a:srgbClr val="A8246F"/>
              </a:buClr>
              <a:buAutoNum type="arabicPeriod"/>
            </a:pPr>
            <a:r>
              <a:rPr lang="ru-RU" sz="3200" dirty="0" smtClean="0">
                <a:solidFill>
                  <a:srgbClr val="0070C0"/>
                </a:solidFill>
              </a:rPr>
              <a:t>Материнство </a:t>
            </a:r>
            <a:r>
              <a:rPr lang="ru-RU" sz="3200" dirty="0">
                <a:solidFill>
                  <a:srgbClr val="0070C0"/>
                </a:solidFill>
              </a:rPr>
              <a:t>и детство, семья находятся под защитой государства </a:t>
            </a:r>
            <a:endParaRPr lang="ru-RU" sz="3200" dirty="0" smtClean="0">
              <a:solidFill>
                <a:srgbClr val="0070C0"/>
              </a:solidFill>
            </a:endParaRPr>
          </a:p>
          <a:p>
            <a:pPr marL="514350" indent="-514350" algn="just">
              <a:buClr>
                <a:srgbClr val="A8246F"/>
              </a:buClr>
              <a:buAutoNum type="arabicPeriod"/>
            </a:pPr>
            <a:r>
              <a:rPr lang="ru-RU" sz="3200" dirty="0" smtClean="0">
                <a:solidFill>
                  <a:srgbClr val="0070C0"/>
                </a:solidFill>
              </a:rPr>
              <a:t>Забота </a:t>
            </a:r>
            <a:r>
              <a:rPr lang="ru-RU" sz="3200" dirty="0">
                <a:solidFill>
                  <a:srgbClr val="0070C0"/>
                </a:solidFill>
              </a:rPr>
              <a:t>о детях, их воспитание </a:t>
            </a:r>
            <a:r>
              <a:rPr lang="ru-RU" sz="3200" dirty="0" smtClean="0">
                <a:solidFill>
                  <a:srgbClr val="0070C0"/>
                </a:solidFill>
              </a:rPr>
              <a:t>– равное </a:t>
            </a:r>
            <a:r>
              <a:rPr lang="ru-RU" sz="3200" dirty="0">
                <a:solidFill>
                  <a:srgbClr val="0070C0"/>
                </a:solidFill>
              </a:rPr>
              <a:t>право и обязанность </a:t>
            </a:r>
            <a:r>
              <a:rPr lang="ru-RU" sz="3200" dirty="0" smtClean="0">
                <a:solidFill>
                  <a:srgbClr val="0070C0"/>
                </a:solidFill>
              </a:rPr>
              <a:t>родителей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899592" y="1210741"/>
            <a:ext cx="7920880" cy="850107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A8246F"/>
                </a:solidFill>
                <a:latin typeface="+mn-lt"/>
                <a:ea typeface="+mn-ea"/>
                <a:cs typeface="Arial" panose="020B0604020202020204" pitchFamily="34" charset="0"/>
              </a:rPr>
              <a:t>Статья 38.</a:t>
            </a:r>
            <a:endParaRPr lang="ru-RU" sz="3200" b="1" dirty="0">
              <a:solidFill>
                <a:srgbClr val="A8246F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9052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14498</TotalTime>
  <Words>212</Words>
  <Application>Microsoft Office PowerPoint</Application>
  <PresentationFormat>Экран (4:3)</PresentationFormat>
  <Paragraphs>40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1_Тема Office</vt:lpstr>
      <vt:lpstr>2_Office Theme</vt:lpstr>
      <vt:lpstr>1_Office Theme</vt:lpstr>
      <vt:lpstr>Презентация PowerPoint</vt:lpstr>
      <vt:lpstr>Дети – наиболее уязвимая  категория граждан России</vt:lpstr>
      <vt:lpstr>«Группы смерти»  в социальных сетях</vt:lpstr>
      <vt:lpstr>«Незнакомый друг»  в социальных сетях </vt:lpstr>
      <vt:lpstr>Кибер-террор (кибербуллинг)</vt:lpstr>
      <vt:lpstr>Кибермошенничество</vt:lpstr>
      <vt:lpstr>Незаконный сбор персональных данных несовершеннолетних и (или) распространение их в открытом доступе</vt:lpstr>
      <vt:lpstr>Просмотр сайтов для взрослых</vt:lpstr>
      <vt:lpstr>Статья 38.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 вопросу повышения эффективности деятельности  образовательных организаций Республики Татарстан</dc:title>
  <dc:creator>Мингачева</dc:creator>
  <cp:lastModifiedBy>2017</cp:lastModifiedBy>
  <cp:revision>1377</cp:revision>
  <cp:lastPrinted>2016-08-11T12:40:49Z</cp:lastPrinted>
  <dcterms:created xsi:type="dcterms:W3CDTF">2016-04-29T11:41:26Z</dcterms:created>
  <dcterms:modified xsi:type="dcterms:W3CDTF">2017-09-27T06:02:58Z</dcterms:modified>
</cp:coreProperties>
</file>